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274" r:id="rId2"/>
    <p:sldId id="278" r:id="rId3"/>
    <p:sldId id="320" r:id="rId4"/>
    <p:sldId id="317" r:id="rId5"/>
    <p:sldId id="321" r:id="rId6"/>
    <p:sldId id="318" r:id="rId7"/>
    <p:sldId id="319" r:id="rId8"/>
    <p:sldId id="322" r:id="rId9"/>
    <p:sldId id="323" r:id="rId10"/>
    <p:sldId id="315" r:id="rId11"/>
    <p:sldId id="324" r:id="rId12"/>
    <p:sldId id="326" r:id="rId13"/>
    <p:sldId id="325" r:id="rId14"/>
    <p:sldId id="327" r:id="rId15"/>
    <p:sldId id="329" r:id="rId16"/>
    <p:sldId id="330" r:id="rId17"/>
    <p:sldId id="331" r:id="rId18"/>
    <p:sldId id="328" r:id="rId19"/>
    <p:sldId id="332" r:id="rId20"/>
    <p:sldId id="333" r:id="rId21"/>
    <p:sldId id="29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4" autoAdjust="0"/>
    <p:restoredTop sz="97301" autoAdjust="0"/>
  </p:normalViewPr>
  <p:slideViewPr>
    <p:cSldViewPr>
      <p:cViewPr>
        <p:scale>
          <a:sx n="70" d="100"/>
          <a:sy n="70" d="100"/>
        </p:scale>
        <p:origin x="-1268" y="-48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_tradnl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19DD0F-22AF-48BC-9F3F-BE3EEA764834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15725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C1D2DB-9B03-4ED8-B3CA-8598AE28C5D4}" type="slidenum">
              <a:rPr lang="es-ES" smtClean="0">
                <a:cs typeface="Arial" charset="0"/>
              </a:rPr>
              <a:pPr/>
              <a:t>2</a:t>
            </a:fld>
            <a:endParaRPr lang="es-ES" dirty="0" smtClean="0">
              <a:cs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gradFill rotWithShape="0">
            <a:gsLst>
              <a:gs pos="0">
                <a:srgbClr val="336699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310" y="166128"/>
            <a:ext cx="152808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624"/>
            <a:ext cx="2016223" cy="114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gradFill rotWithShape="0">
            <a:gsLst>
              <a:gs pos="0">
                <a:srgbClr val="336699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4"/>
            <a:ext cx="2038573" cy="84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 descr="logoCOLform3"/>
          <p:cNvPicPr/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16634"/>
            <a:ext cx="1944216" cy="93610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8080"/>
          </a:solidFill>
          <a:latin typeface="Arial" charset="0"/>
        </a:defRPr>
      </a:lvl9pPr>
    </p:titleStyle>
    <p:bodyStyle>
      <a:lvl1pPr marL="101600" indent="-101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</a:defRPr>
      </a:lvl2pPr>
      <a:lvl3pPr marL="1187450" indent="-228600" algn="l" rtl="0" eaLnBrk="0" fontAlgn="base" hangingPunct="0">
        <a:spcBef>
          <a:spcPct val="20000"/>
        </a:spcBef>
        <a:spcAft>
          <a:spcPct val="0"/>
        </a:spcAft>
        <a:buChar char="•"/>
        <a:defRPr sz="900">
          <a:solidFill>
            <a:schemeClr val="tx1"/>
          </a:solidFill>
          <a:latin typeface="+mn-lt"/>
        </a:defRPr>
      </a:lvl3pPr>
      <a:lvl4pPr marL="1606550" indent="-228600" algn="l" rtl="0" eaLnBrk="0" fontAlgn="base" hangingPunct="0">
        <a:spcBef>
          <a:spcPct val="20000"/>
        </a:spcBef>
        <a:spcAft>
          <a:spcPct val="0"/>
        </a:spcAft>
        <a:buChar char="–"/>
        <a:defRPr sz="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8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8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8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8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8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8.jpeg"/><Relationship Id="rId4" Type="http://schemas.openxmlformats.org/officeDocument/2006/relationships/hyperlink" Target="http://www.google.com/url?sa=i&amp;rct=j&amp;q=&amp;esrc=s&amp;frm=1&amp;source=images&amp;cd=&amp;cad=rja&amp;uact=8&amp;docid=4qq9v-yGa2jZ-M&amp;tbnid=-cQo5pMN-_y40M:&amp;ved=0CAcQjRw&amp;url=http://www.ecsecurity.co.za/page.php?page=379&amp;ei=jb4qVJeGGo3isATWqIGoAQ&amp;bvm=bv.76477589,d.aWw&amp;psig=AFQjCNFO3HSbVIB2jezeM8yWOVFOR0Fhhw&amp;ust=141217382690441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google.com/url?sa=i&amp;rct=j&amp;q=&amp;esrc=s&amp;frm=1&amp;source=images&amp;cd=&amp;cad=rja&amp;uact=8&amp;docid=hJ-A0Pu93L8iTM&amp;tbnid=Hnoa6F7SYeo6qM:&amp;ved=0CAcQjRw&amp;url=http://www.imex-display.com/content/2-privacy-policy&amp;ei=s8IqVPD4Bs6IsQTnjICQAg&amp;bvm=bv.76477589,d.aWw&amp;psig=AFQjCNGYlnCp9XmJSP5_s-lDCV7vXnsVpQ&amp;ust=141217487612984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691680" y="2708920"/>
            <a:ext cx="54726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solidFill>
                  <a:srgbClr val="008080"/>
                </a:solidFill>
                <a:latin typeface="Arial" charset="0"/>
              </a:rPr>
              <a:t>Portafolio de Servicios de Asesoría en Seguridad de la Información</a:t>
            </a:r>
          </a:p>
          <a:p>
            <a:pPr algn="ctr"/>
            <a:r>
              <a:rPr lang="es-CO" b="1" dirty="0" smtClean="0">
                <a:solidFill>
                  <a:srgbClr val="008080"/>
                </a:solidFill>
                <a:latin typeface="Arial" charset="0"/>
              </a:rPr>
              <a:t> </a:t>
            </a:r>
          </a:p>
        </p:txBody>
      </p:sp>
      <p:sp>
        <p:nvSpPr>
          <p:cNvPr id="8" name="7 Rectángulo"/>
          <p:cNvSpPr/>
          <p:nvPr/>
        </p:nvSpPr>
        <p:spPr bwMode="auto">
          <a:xfrm>
            <a:off x="7380312" y="0"/>
            <a:ext cx="1763688" cy="126876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392" y="5013176"/>
            <a:ext cx="1486091" cy="152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" name="1 CuadroTexto"/>
          <p:cNvSpPr txBox="1"/>
          <p:nvPr/>
        </p:nvSpPr>
        <p:spPr>
          <a:xfrm>
            <a:off x="6012160" y="44624"/>
            <a:ext cx="2376264" cy="11521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3" name="Picture 2" descr="Resultado de imagen para information security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44" y="4797152"/>
            <a:ext cx="1562872" cy="15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80728"/>
            <a:ext cx="21336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2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Resultado de imagen para risk evaluation 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271" y="6014361"/>
            <a:ext cx="1321035" cy="80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0622"/>
            <a:ext cx="3538736" cy="63408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VE" sz="3200" dirty="0" smtClean="0"/>
              <a:t>Contenido</a:t>
            </a:r>
            <a:endParaRPr lang="es-ES" sz="3200" dirty="0" smtClean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692696"/>
            <a:ext cx="6851104" cy="5904656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VE" sz="2800" dirty="0" smtClean="0"/>
              <a:t> </a:t>
            </a:r>
            <a:r>
              <a:rPr lang="es-VE" sz="2000" dirty="0" smtClean="0"/>
              <a:t>Que es seguridad de la Información</a:t>
            </a:r>
          </a:p>
          <a:p>
            <a:pPr eaLnBrk="1" hangingPunct="1"/>
            <a:r>
              <a:rPr lang="es-VE" sz="2800" dirty="0" smtClean="0"/>
              <a:t> </a:t>
            </a:r>
            <a:r>
              <a:rPr lang="es-VE" sz="2000" dirty="0" smtClean="0"/>
              <a:t>Portafolio de Servicios</a:t>
            </a:r>
            <a:r>
              <a:rPr lang="es-VE" sz="2800" dirty="0" smtClean="0"/>
              <a:t>:</a:t>
            </a:r>
          </a:p>
          <a:p>
            <a:pPr marL="952500" lvl="1">
              <a:buFont typeface="Arial" charset="0"/>
              <a:buChar char="•"/>
            </a:pPr>
            <a:r>
              <a:rPr lang="es-CO" sz="1800" dirty="0" smtClean="0"/>
              <a:t>Sistema </a:t>
            </a:r>
            <a:r>
              <a:rPr lang="es-CO" sz="1800" dirty="0"/>
              <a:t>de </a:t>
            </a:r>
            <a:r>
              <a:rPr lang="es-CO" sz="1800" dirty="0" smtClean="0"/>
              <a:t>Gestión </a:t>
            </a:r>
            <a:r>
              <a:rPr lang="es-CO" sz="1800" dirty="0"/>
              <a:t>de </a:t>
            </a:r>
            <a:r>
              <a:rPr lang="es-CO" sz="1800" dirty="0" smtClean="0"/>
              <a:t>Seguridad </a:t>
            </a:r>
            <a:r>
              <a:rPr lang="es-CO" sz="1800" dirty="0"/>
              <a:t>de </a:t>
            </a:r>
            <a:r>
              <a:rPr lang="es-CO" sz="1800" dirty="0" smtClean="0"/>
              <a:t>Información </a:t>
            </a:r>
            <a:r>
              <a:rPr lang="es-CO" sz="1800" dirty="0"/>
              <a:t>(SGSI) ISO </a:t>
            </a:r>
            <a:r>
              <a:rPr lang="es-CO" sz="1800" dirty="0" smtClean="0"/>
              <a:t>27001:2013</a:t>
            </a:r>
          </a:p>
          <a:p>
            <a:pPr marL="952500" lvl="1">
              <a:buFont typeface="Arial" charset="0"/>
              <a:buChar char="•"/>
            </a:pPr>
            <a:endParaRPr lang="es-CO" sz="1600" dirty="0"/>
          </a:p>
          <a:p>
            <a:pPr marL="952500" lvl="1">
              <a:buFont typeface="Arial" charset="0"/>
              <a:buChar char="•"/>
            </a:pPr>
            <a:endParaRPr lang="es-CO" sz="1600" dirty="0" smtClean="0"/>
          </a:p>
          <a:p>
            <a:pPr marL="1371600" lvl="2">
              <a:buFont typeface="Arial" charset="0"/>
              <a:buChar char="•"/>
            </a:pPr>
            <a:endParaRPr lang="es-CO" sz="1500" dirty="0" smtClean="0"/>
          </a:p>
          <a:p>
            <a:pPr marL="1371600" lvl="2">
              <a:buFont typeface="Arial" charset="0"/>
              <a:buChar char="•"/>
            </a:pPr>
            <a:endParaRPr lang="es-CO" sz="1500" dirty="0"/>
          </a:p>
          <a:p>
            <a:pPr marL="1143000" lvl="2" indent="0">
              <a:buNone/>
            </a:pPr>
            <a:r>
              <a:rPr lang="es-CO" sz="1500" dirty="0" smtClean="0"/>
              <a:t>     Diagnostico	        Implantación 	   Auditoria</a:t>
            </a:r>
            <a:endParaRPr lang="es-CO" sz="1500" dirty="0"/>
          </a:p>
          <a:p>
            <a:pPr marL="1143000" lvl="2" indent="0">
              <a:buNone/>
            </a:pPr>
            <a:r>
              <a:rPr lang="es-CO" sz="1500" dirty="0" smtClean="0"/>
              <a:t>	</a:t>
            </a:r>
            <a:endParaRPr lang="es-CO" sz="1500" dirty="0"/>
          </a:p>
          <a:p>
            <a:pPr marL="952500" lvl="1">
              <a:buFont typeface="Arial" charset="0"/>
              <a:buChar char="•"/>
            </a:pPr>
            <a:r>
              <a:rPr lang="es-CO" sz="1800" dirty="0" smtClean="0"/>
              <a:t>Proceso </a:t>
            </a:r>
            <a:r>
              <a:rPr lang="es-CO" sz="1800" dirty="0"/>
              <a:t>de Clasificación de la información (ISO 27001 (8.2</a:t>
            </a:r>
            <a:r>
              <a:rPr lang="es-CO" sz="1800" dirty="0" smtClean="0"/>
              <a:t>)</a:t>
            </a:r>
          </a:p>
          <a:p>
            <a:pPr marL="952500" lvl="1">
              <a:buFont typeface="Arial" charset="0"/>
              <a:buChar char="•"/>
            </a:pPr>
            <a:endParaRPr lang="es-CO" sz="1600" dirty="0" smtClean="0"/>
          </a:p>
          <a:p>
            <a:pPr marL="952500" lvl="1">
              <a:buFont typeface="Arial" charset="0"/>
              <a:buChar char="•"/>
            </a:pPr>
            <a:endParaRPr lang="es-CO" sz="1600" dirty="0"/>
          </a:p>
          <a:p>
            <a:pPr marL="952500" lvl="1">
              <a:buFont typeface="Arial" charset="0"/>
              <a:buChar char="•"/>
            </a:pPr>
            <a:endParaRPr lang="es-CO" sz="1600" dirty="0"/>
          </a:p>
          <a:p>
            <a:pPr marL="952500" lvl="1">
              <a:buFont typeface="Arial" charset="0"/>
              <a:buChar char="•"/>
            </a:pPr>
            <a:r>
              <a:rPr lang="es-CO" sz="2000" dirty="0" smtClean="0"/>
              <a:t>Evaluación </a:t>
            </a:r>
            <a:r>
              <a:rPr lang="es-CO" sz="2000" dirty="0"/>
              <a:t>de riesgos (Instalaciones de tecnología o Infraestructura tecnológica) </a:t>
            </a:r>
          </a:p>
          <a:p>
            <a:pPr marL="952500" lvl="1">
              <a:buFont typeface="Arial" charset="0"/>
              <a:buChar char="•"/>
            </a:pPr>
            <a:endParaRPr lang="es-CO" sz="1400" dirty="0"/>
          </a:p>
        </p:txBody>
      </p:sp>
      <p:pic>
        <p:nvPicPr>
          <p:cNvPr id="2052" name="Picture 4" descr="Resultado de imagen para diagnostics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088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implementation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09192"/>
            <a:ext cx="947800" cy="9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09192"/>
            <a:ext cx="10668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268" y="4437112"/>
            <a:ext cx="1741039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526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130622"/>
            <a:ext cx="3538736" cy="63408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3200" kern="0" dirty="0" smtClean="0"/>
              <a:t>Que es Seguridad de la Información</a:t>
            </a:r>
            <a:endParaRPr lang="es-ES" sz="3200" kern="0" dirty="0" smtClean="0"/>
          </a:p>
        </p:txBody>
      </p:sp>
      <p:pic>
        <p:nvPicPr>
          <p:cNvPr id="14" name="Picture 2" descr="Resultado de imagen para objetivos de seguridad informa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668" y="1700808"/>
            <a:ext cx="4465638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www.freepik.es/foto-gratis/icono-de-informacion-4_21010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0268" y="4886406"/>
            <a:ext cx="1394853" cy="1394853"/>
          </a:xfrm>
          <a:prstGeom prst="rect">
            <a:avLst/>
          </a:prstGeom>
          <a:noFill/>
        </p:spPr>
      </p:pic>
      <p:sp>
        <p:nvSpPr>
          <p:cNvPr id="5" name="Lock"/>
          <p:cNvSpPr>
            <a:spLocks noEditPoints="1" noChangeArrowheads="1"/>
          </p:cNvSpPr>
          <p:nvPr/>
        </p:nvSpPr>
        <p:spPr bwMode="auto">
          <a:xfrm>
            <a:off x="8460432" y="6021288"/>
            <a:ext cx="304800" cy="381000"/>
          </a:xfrm>
          <a:custGeom>
            <a:avLst/>
            <a:gdLst>
              <a:gd name="T0" fmla="*/ 30346399 w 21600"/>
              <a:gd name="T1" fmla="*/ 0 h 21600"/>
              <a:gd name="T2" fmla="*/ 60692798 w 21600"/>
              <a:gd name="T3" fmla="*/ 52717628 h 21600"/>
              <a:gd name="T4" fmla="*/ 30346399 w 21600"/>
              <a:gd name="T5" fmla="*/ 118540664 h 21600"/>
              <a:gd name="T6" fmla="*/ 0 w 21600"/>
              <a:gd name="T7" fmla="*/ 52717628 h 21600"/>
              <a:gd name="T8" fmla="*/ 0 60000 65536"/>
              <a:gd name="T9" fmla="*/ 0 60000 65536"/>
              <a:gd name="T10" fmla="*/ 0 60000 65536"/>
              <a:gd name="T11" fmla="*/ 0 60000 65536"/>
              <a:gd name="T12" fmla="*/ 744 w 21600"/>
              <a:gd name="T13" fmla="*/ 9904 h 21600"/>
              <a:gd name="T14" fmla="*/ 21134 w 21600"/>
              <a:gd name="T15" fmla="*/ 153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rgbClr val="C0C0C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94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919" y="2698024"/>
            <a:ext cx="1158453" cy="93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47" y="2569136"/>
            <a:ext cx="1046025" cy="10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Flecha derecha"/>
          <p:cNvSpPr/>
          <p:nvPr/>
        </p:nvSpPr>
        <p:spPr bwMode="auto">
          <a:xfrm>
            <a:off x="1547665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16833"/>
            <a:ext cx="3687177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826604" y="3627021"/>
            <a:ext cx="23615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 smtClean="0"/>
              <a:t>Norma Internacional para </a:t>
            </a:r>
          </a:p>
          <a:p>
            <a:pPr algn="ctr"/>
            <a:r>
              <a:rPr lang="es-MX" sz="1400" b="1" dirty="0" smtClean="0"/>
              <a:t>gestionar la </a:t>
            </a:r>
          </a:p>
          <a:p>
            <a:pPr algn="ctr"/>
            <a:r>
              <a:rPr lang="es-MX" sz="1400" b="1" dirty="0" smtClean="0"/>
              <a:t>Seguridad de la información</a:t>
            </a:r>
            <a:endParaRPr lang="es-CO" sz="1400" b="1" dirty="0"/>
          </a:p>
        </p:txBody>
      </p:sp>
      <p:sp>
        <p:nvSpPr>
          <p:cNvPr id="8" name="7 Flecha derecha"/>
          <p:cNvSpPr/>
          <p:nvPr/>
        </p:nvSpPr>
        <p:spPr bwMode="auto">
          <a:xfrm>
            <a:off x="3707904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8 Flecha derecha"/>
          <p:cNvSpPr/>
          <p:nvPr/>
        </p:nvSpPr>
        <p:spPr bwMode="auto">
          <a:xfrm>
            <a:off x="6372201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124" name="Picture 4" descr="Resultado de imagen para big enterprise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175" y="2896390"/>
            <a:ext cx="1324698" cy="132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para enterprise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09120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130622"/>
            <a:ext cx="3826768" cy="63408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3200" kern="0" dirty="0" smtClean="0"/>
              <a:t>Que es ISO 27001?</a:t>
            </a:r>
          </a:p>
        </p:txBody>
      </p:sp>
      <p:pic>
        <p:nvPicPr>
          <p:cNvPr id="5128" name="Picture 8" descr="Resultado de imagen para samall enterprise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07" y="1737083"/>
            <a:ext cx="938233" cy="93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465312" y="4955158"/>
            <a:ext cx="3538736" cy="63408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2000" kern="0" dirty="0" smtClean="0"/>
              <a:t>ISO 27001</a:t>
            </a:r>
          </a:p>
          <a:p>
            <a:pPr eaLnBrk="1" hangingPunct="1"/>
            <a:r>
              <a:rPr lang="es-VE" sz="2000" kern="0" dirty="0" smtClean="0"/>
              <a:t>Estándar Internacional para la Gestión de la Seguridad de la Información (SGSI)</a:t>
            </a:r>
            <a:endParaRPr lang="es-E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47168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diagnostics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24744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923928" y="4365104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00" eaLnBrk="1" hangingPunct="1"/>
            <a:r>
              <a:rPr lang="es-CO" sz="3200" kern="0" dirty="0"/>
              <a:t>DIANOSTICO</a:t>
            </a:r>
          </a:p>
          <a:p>
            <a:pPr marL="952500" lvl="1" eaLnBrk="1" hangingPunct="1"/>
            <a:r>
              <a:rPr lang="es-CO" sz="2000" kern="0" dirty="0"/>
              <a:t>Sistema de Gestión de Seguridad de Información (SGSI) ISO 27001:2013</a:t>
            </a:r>
          </a:p>
        </p:txBody>
      </p:sp>
    </p:spTree>
    <p:extLst>
      <p:ext uri="{BB962C8B-B14F-4D97-AF65-F5344CB8AC3E}">
        <p14:creationId xmlns:p14="http://schemas.microsoft.com/office/powerpoint/2010/main" val="25559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130622"/>
            <a:ext cx="3538736" cy="171420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marL="495300" eaLnBrk="1" hangingPunct="1"/>
            <a:r>
              <a:rPr lang="es-CO" sz="3200" kern="0" dirty="0"/>
              <a:t>DIANOSTICO</a:t>
            </a:r>
          </a:p>
          <a:p>
            <a:pPr marL="952500" lvl="1" eaLnBrk="1" hangingPunct="1"/>
            <a:r>
              <a:rPr lang="es-CO" sz="2000" kern="0" dirty="0">
                <a:latin typeface="+mj-lt"/>
                <a:ea typeface="+mj-ea"/>
                <a:cs typeface="+mj-cs"/>
              </a:rPr>
              <a:t>Sistema de Gestión de Seguridad de Información (SGSI) ISO 27001:2013</a:t>
            </a:r>
          </a:p>
        </p:txBody>
      </p:sp>
      <p:pic>
        <p:nvPicPr>
          <p:cNvPr id="16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229590"/>
            <a:ext cx="1293942" cy="133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sultado de imagen para diagnostics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122912"/>
            <a:ext cx="1160512" cy="11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2447764" y="5013176"/>
            <a:ext cx="2700300" cy="43929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1800" kern="0" dirty="0" smtClean="0"/>
              <a:t>Situación actual y su Nivel de riesgo asociado</a:t>
            </a:r>
            <a:endParaRPr lang="es-ES" sz="1800" kern="0" dirty="0" smtClean="0"/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5968370" y="2636912"/>
            <a:ext cx="2852102" cy="43929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1600" kern="0" dirty="0" smtClean="0"/>
              <a:t>Situación deseada y Niveles de Riesgos Aceptables para la organización</a:t>
            </a:r>
          </a:p>
          <a:p>
            <a:pPr eaLnBrk="1" hangingPunct="1"/>
            <a:endParaRPr lang="es-ES" sz="1800" kern="0" dirty="0" smtClean="0"/>
          </a:p>
        </p:txBody>
      </p:sp>
      <p:pic>
        <p:nvPicPr>
          <p:cNvPr id="6153" name="Picture 9" descr="Resultado de imagen para mejora ico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150" y="2777807"/>
            <a:ext cx="2298865" cy="19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Resultado de imagen para reduccion de riesgo ico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29590"/>
            <a:ext cx="1207401" cy="120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n para big enterprise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725" y="3417951"/>
            <a:ext cx="1324698" cy="132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3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3528" y="1547500"/>
            <a:ext cx="3108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i="1" u="sng" dirty="0" smtClean="0">
                <a:solidFill>
                  <a:srgbClr val="001C4D"/>
                </a:solidFill>
              </a:rPr>
              <a:t>Evaluación </a:t>
            </a:r>
            <a:r>
              <a:rPr lang="es-MX" sz="1800" i="1" u="sng" dirty="0">
                <a:solidFill>
                  <a:srgbClr val="001C4D"/>
                </a:solidFill>
              </a:rPr>
              <a:t>y Diagnostico bajo </a:t>
            </a:r>
            <a:endParaRPr lang="es-MX" sz="1800" i="1" u="sng" dirty="0" smtClean="0">
              <a:solidFill>
                <a:srgbClr val="001C4D"/>
              </a:solidFill>
            </a:endParaRPr>
          </a:p>
          <a:p>
            <a:r>
              <a:rPr lang="es-MX" sz="1800" i="1" u="sng" dirty="0" smtClean="0">
                <a:solidFill>
                  <a:srgbClr val="001C4D"/>
                </a:solidFill>
              </a:rPr>
              <a:t>la </a:t>
            </a:r>
            <a:r>
              <a:rPr lang="es-MX" sz="1800" i="1" u="sng" dirty="0">
                <a:solidFill>
                  <a:srgbClr val="001C4D"/>
                </a:solidFill>
              </a:rPr>
              <a:t>Norma ISO/IEC </a:t>
            </a:r>
            <a:r>
              <a:rPr lang="es-MX" sz="1800" i="1" u="sng" dirty="0" smtClean="0">
                <a:solidFill>
                  <a:srgbClr val="001C4D"/>
                </a:solidFill>
              </a:rPr>
              <a:t>27001</a:t>
            </a:r>
            <a:endParaRPr lang="es-VE" sz="1800" i="1" u="sng" dirty="0">
              <a:solidFill>
                <a:srgbClr val="001C4D"/>
              </a:solidFill>
            </a:endParaRPr>
          </a:p>
        </p:txBody>
      </p:sp>
      <p:sp>
        <p:nvSpPr>
          <p:cNvPr id="4" name="3 Flecha derecha"/>
          <p:cNvSpPr/>
          <p:nvPr/>
        </p:nvSpPr>
        <p:spPr bwMode="auto">
          <a:xfrm>
            <a:off x="2123728" y="3351108"/>
            <a:ext cx="918837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16" y="2348880"/>
            <a:ext cx="1295911" cy="136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60737"/>
            <a:ext cx="1554683" cy="15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709624" y="3711148"/>
            <a:ext cx="1168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Diagnostico</a:t>
            </a:r>
            <a:endParaRPr lang="es-CO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83568" y="5857527"/>
            <a:ext cx="1168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Riesgos</a:t>
            </a:r>
            <a:endParaRPr lang="es-CO" sz="1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376" y="2754922"/>
            <a:ext cx="1475649" cy="204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3275857" y="4797152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Informe de Riesgos y cumplimiento</a:t>
            </a:r>
            <a:endParaRPr lang="es-CO" sz="1400" dirty="0"/>
          </a:p>
        </p:txBody>
      </p:sp>
      <p:sp>
        <p:nvSpPr>
          <p:cNvPr id="11" name="10 Flecha derecha"/>
          <p:cNvSpPr/>
          <p:nvPr/>
        </p:nvSpPr>
        <p:spPr bwMode="auto">
          <a:xfrm>
            <a:off x="4949307" y="3356992"/>
            <a:ext cx="918837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598595" y="3998125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Planificación y Mitigación de Riesgos</a:t>
            </a:r>
            <a:endParaRPr lang="es-CO" sz="1400" dirty="0"/>
          </a:p>
        </p:txBody>
      </p:sp>
      <p:pic>
        <p:nvPicPr>
          <p:cNvPr id="13" name="Picture 2" descr="Resultado de imagen para planificacion ico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525" y="2237926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riesgo icon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944" y="5016906"/>
            <a:ext cx="1141757" cy="11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251519" y="527295"/>
            <a:ext cx="31805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0" lvl="1" eaLnBrk="1" hangingPunct="1"/>
            <a:r>
              <a:rPr lang="es-VE" sz="2800" kern="0" dirty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2583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23928" y="4365104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00" eaLnBrk="1" hangingPunct="1"/>
            <a:r>
              <a:rPr lang="es-CO" sz="3200" kern="0" dirty="0" smtClean="0"/>
              <a:t>IMPLANTACION</a:t>
            </a:r>
            <a:endParaRPr lang="es-CO" sz="3200" kern="0" dirty="0"/>
          </a:p>
          <a:p>
            <a:pPr marL="952500" lvl="1" eaLnBrk="1" hangingPunct="1"/>
            <a:r>
              <a:rPr lang="es-CO" sz="2000" kern="0" dirty="0"/>
              <a:t>Sistema de Gestión de Seguridad de Información (SGSI) ISO 27001:2013</a:t>
            </a:r>
          </a:p>
        </p:txBody>
      </p:sp>
      <p:pic>
        <p:nvPicPr>
          <p:cNvPr id="4" name="Picture 6" descr="Resultado de imagen para implementation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29072"/>
            <a:ext cx="3036032" cy="303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57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"/>
          <p:cNvSpPr/>
          <p:nvPr/>
        </p:nvSpPr>
        <p:spPr>
          <a:xfrm>
            <a:off x="453493" y="188640"/>
            <a:ext cx="60452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0" lvl="1" eaLnBrk="1" hangingPunct="1"/>
            <a:r>
              <a:rPr lang="es-VE" sz="2800" kern="0" dirty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Plan de mitigación y estrategia</a:t>
            </a:r>
          </a:p>
          <a:p>
            <a:pPr marL="952500" lvl="1" eaLnBrk="1" hangingPunct="1"/>
            <a:r>
              <a:rPr lang="es-VE" sz="2800" kern="0" dirty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VE" sz="2800" kern="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implantación</a:t>
            </a:r>
            <a:endParaRPr lang="es-VE" sz="2800" i="1" dirty="0">
              <a:solidFill>
                <a:srgbClr val="001C4D"/>
              </a:solidFill>
            </a:endParaRPr>
          </a:p>
        </p:txBody>
      </p:sp>
      <p:pic>
        <p:nvPicPr>
          <p:cNvPr id="19" name="Picture 2" descr="Resultado de imagen para planificacion ico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6" y="1964929"/>
            <a:ext cx="1735804" cy="173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140" y="3573016"/>
            <a:ext cx="660617" cy="68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020" y="1374201"/>
            <a:ext cx="4355436" cy="278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60 CuadroTexto"/>
          <p:cNvSpPr txBox="1"/>
          <p:nvPr/>
        </p:nvSpPr>
        <p:spPr>
          <a:xfrm>
            <a:off x="827584" y="3789040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Planificación y Mitigación de Riesgos</a:t>
            </a:r>
            <a:endParaRPr lang="es-CO" sz="1400" dirty="0"/>
          </a:p>
        </p:txBody>
      </p:sp>
      <p:pic>
        <p:nvPicPr>
          <p:cNvPr id="11270" name="Picture 6" descr="Resultado de imagen para plus ico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92896"/>
            <a:ext cx="884132" cy="88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Flecha abajo"/>
          <p:cNvSpPr/>
          <p:nvPr/>
        </p:nvSpPr>
        <p:spPr bwMode="auto">
          <a:xfrm>
            <a:off x="3923928" y="4253023"/>
            <a:ext cx="1008112" cy="576064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1274" name="Picture 10" descr="Resultado de imagen para projec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924" y="4879367"/>
            <a:ext cx="1728192" cy="172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580112" y="5019448"/>
            <a:ext cx="3024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1800" dirty="0" smtClean="0"/>
              <a:t>Necesidades del negocio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1800" dirty="0" smtClean="0"/>
              <a:t>Plan de Proyecto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1800" dirty="0" smtClean="0"/>
              <a:t>Recursos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1800" dirty="0" smtClean="0"/>
              <a:t>Presupuesto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CO" sz="1800" dirty="0" smtClean="0"/>
              <a:t>Tiempo</a:t>
            </a:r>
            <a:endParaRPr lang="es-CO" sz="1800" dirty="0"/>
          </a:p>
        </p:txBody>
      </p:sp>
      <p:pic>
        <p:nvPicPr>
          <p:cNvPr id="63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758112"/>
            <a:ext cx="660617" cy="68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3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15917"/>
            <a:ext cx="5112568" cy="545344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4" name="3 Rectángulo"/>
          <p:cNvSpPr/>
          <p:nvPr/>
        </p:nvSpPr>
        <p:spPr>
          <a:xfrm>
            <a:off x="251520" y="116632"/>
            <a:ext cx="5256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0" lvl="1" eaLnBrk="1" hangingPunct="1"/>
            <a:r>
              <a:rPr lang="es-VE" sz="2800" kern="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Metodología Implantación ISO 27001</a:t>
            </a:r>
            <a:endParaRPr lang="es-VE" sz="2800" i="1" dirty="0">
              <a:solidFill>
                <a:srgbClr val="001C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23928" y="4365104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00" eaLnBrk="1" hangingPunct="1"/>
            <a:r>
              <a:rPr lang="es-CO" sz="3200" kern="0" dirty="0" smtClean="0"/>
              <a:t>AUDITORIA</a:t>
            </a:r>
            <a:endParaRPr lang="es-CO" sz="3200" kern="0" dirty="0"/>
          </a:p>
          <a:p>
            <a:pPr marL="952500" lvl="1" eaLnBrk="1" hangingPunct="1"/>
            <a:r>
              <a:rPr lang="es-CO" sz="2000" kern="0" dirty="0"/>
              <a:t>Sistema de Gestión de Seguridad de Información (SGSI) ISO 27001:2013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316566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94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919" y="2698024"/>
            <a:ext cx="1158453" cy="93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47" y="2569136"/>
            <a:ext cx="1046025" cy="10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Flecha derecha"/>
          <p:cNvSpPr/>
          <p:nvPr/>
        </p:nvSpPr>
        <p:spPr bwMode="auto">
          <a:xfrm>
            <a:off x="1547665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16833"/>
            <a:ext cx="3687177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619672" y="3627021"/>
            <a:ext cx="23615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 smtClean="0"/>
              <a:t>Norma Internacional para </a:t>
            </a:r>
          </a:p>
          <a:p>
            <a:pPr algn="ctr"/>
            <a:r>
              <a:rPr lang="es-MX" sz="1400" b="1" dirty="0" smtClean="0"/>
              <a:t>gestionar la </a:t>
            </a:r>
          </a:p>
          <a:p>
            <a:pPr algn="ctr"/>
            <a:r>
              <a:rPr lang="es-MX" sz="1400" b="1" dirty="0" smtClean="0"/>
              <a:t>Seguridad de la información</a:t>
            </a:r>
            <a:endParaRPr lang="es-CO" sz="1400" b="1" dirty="0"/>
          </a:p>
        </p:txBody>
      </p:sp>
      <p:sp>
        <p:nvSpPr>
          <p:cNvPr id="8" name="7 Flecha derecha"/>
          <p:cNvSpPr/>
          <p:nvPr/>
        </p:nvSpPr>
        <p:spPr bwMode="auto">
          <a:xfrm>
            <a:off x="3707904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8 Flecha derecha"/>
          <p:cNvSpPr/>
          <p:nvPr/>
        </p:nvSpPr>
        <p:spPr bwMode="auto">
          <a:xfrm>
            <a:off x="6156176" y="2708920"/>
            <a:ext cx="504055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130622"/>
            <a:ext cx="3826768" cy="63408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3200" kern="0" dirty="0" smtClean="0"/>
              <a:t>AUDITORIA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465312" y="4955158"/>
            <a:ext cx="3538736" cy="63408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2000" kern="0" dirty="0" smtClean="0"/>
              <a:t>ISO 27001</a:t>
            </a:r>
          </a:p>
          <a:p>
            <a:pPr eaLnBrk="1" hangingPunct="1"/>
            <a:r>
              <a:rPr lang="es-VE" sz="2000" kern="0" dirty="0" smtClean="0"/>
              <a:t>Estándar Internacional para la Gestión de la Seguridad de la Información (SGSI)</a:t>
            </a:r>
            <a:endParaRPr lang="es-ES" sz="2000" kern="0" dirty="0" smtClean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195" y="2374570"/>
            <a:ext cx="2445230" cy="146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116632"/>
            <a:ext cx="5256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0" lvl="1" eaLnBrk="1" hangingPunct="1"/>
            <a:r>
              <a:rPr lang="es-VE" sz="2800" kern="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Metodología Auditoria ISO 27001</a:t>
            </a:r>
            <a:endParaRPr lang="es-VE" sz="2800" i="1" dirty="0">
              <a:solidFill>
                <a:srgbClr val="001C4D"/>
              </a:solidFill>
            </a:endParaRPr>
          </a:p>
        </p:txBody>
      </p:sp>
      <p:sp>
        <p:nvSpPr>
          <p:cNvPr id="6" name="5 Flecha derecha"/>
          <p:cNvSpPr/>
          <p:nvPr/>
        </p:nvSpPr>
        <p:spPr bwMode="auto">
          <a:xfrm>
            <a:off x="4283968" y="5274499"/>
            <a:ext cx="792088" cy="45758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426047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804" y="4455540"/>
            <a:ext cx="1714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04" y="4096958"/>
            <a:ext cx="3490599" cy="245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Resultado de imagen para riesgo ico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869160"/>
            <a:ext cx="1141757" cy="11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44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23928" y="436510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00" eaLnBrk="1" hangingPunct="1"/>
            <a:r>
              <a:rPr lang="es-CO" sz="3200" kern="0" dirty="0" smtClean="0"/>
              <a:t>Clasificación de Información</a:t>
            </a:r>
            <a:endParaRPr lang="es-CO" sz="3200" kern="0" dirty="0"/>
          </a:p>
          <a:p>
            <a:pPr marL="952500" lvl="1" eaLnBrk="1" hangingPunct="1"/>
            <a:r>
              <a:rPr lang="es-CO" sz="2000" dirty="0"/>
              <a:t>(ISO 27001 (8.2)</a:t>
            </a:r>
            <a:endParaRPr lang="es-CO" sz="2000" kern="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553967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7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 bwMode="auto">
          <a:xfrm>
            <a:off x="6228184" y="1575728"/>
            <a:ext cx="2664296" cy="2692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05504"/>
            <a:ext cx="864096" cy="88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Resultado de imagen para politica de seguridad ico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5" descr="Resultado de imagen para politica de seguridad ico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67884"/>
            <a:ext cx="1224136" cy="102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195736" y="3529640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Política Corporativa de Seguridad</a:t>
            </a:r>
            <a:endParaRPr lang="es-CO" sz="1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067944" y="352964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Información</a:t>
            </a:r>
          </a:p>
          <a:p>
            <a:pPr algn="ctr"/>
            <a:r>
              <a:rPr lang="es-CO" sz="1400" dirty="0" smtClean="0"/>
              <a:t>Corporativa</a:t>
            </a:r>
            <a:endParaRPr lang="es-CO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372200" y="1720729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/>
              <a:t>Es un activo y debe ser protegido</a:t>
            </a:r>
            <a:endParaRPr lang="es-CO" sz="1600" dirty="0"/>
          </a:p>
        </p:txBody>
      </p:sp>
      <p:pic>
        <p:nvPicPr>
          <p:cNvPr id="17" name="Picture 2" descr="https://encrypted-tbn0.gstatic.com/images?q=tbn:ANd9GcRcqSJdP2iUeESy5gpDrjzn8iEXHBWvuKdgAFd87NOCkJyzYOjxC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05808"/>
            <a:ext cx="595000" cy="59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539552" y="352964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Estándares internacionales</a:t>
            </a:r>
            <a:endParaRPr lang="es-CO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372200" y="2521528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/>
              <a:t>Debe ser Protegida según su clasificación</a:t>
            </a:r>
            <a:endParaRPr lang="es-CO" sz="16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6372200" y="3313616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/>
              <a:t>Incorporar y dar cumplimiento a las medidas de protección</a:t>
            </a:r>
            <a:endParaRPr lang="es-CO" sz="1600" dirty="0"/>
          </a:p>
        </p:txBody>
      </p:sp>
      <p:sp>
        <p:nvSpPr>
          <p:cNvPr id="9" name="8 Flecha derecha"/>
          <p:cNvSpPr/>
          <p:nvPr/>
        </p:nvSpPr>
        <p:spPr bwMode="auto">
          <a:xfrm>
            <a:off x="1907704" y="2631463"/>
            <a:ext cx="288032" cy="14647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23 Flecha derecha"/>
          <p:cNvSpPr/>
          <p:nvPr/>
        </p:nvSpPr>
        <p:spPr bwMode="auto">
          <a:xfrm>
            <a:off x="3563888" y="2663082"/>
            <a:ext cx="288032" cy="14647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9 Flecha a la derecha con bandas"/>
          <p:cNvSpPr/>
          <p:nvPr/>
        </p:nvSpPr>
        <p:spPr bwMode="auto">
          <a:xfrm>
            <a:off x="5292080" y="2500221"/>
            <a:ext cx="720080" cy="372814"/>
          </a:xfrm>
          <a:prstGeom prst="striped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5220072" y="2934412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 smtClean="0"/>
              <a:t>Establece</a:t>
            </a:r>
            <a:endParaRPr lang="es-CO" sz="1100" dirty="0"/>
          </a:p>
        </p:txBody>
      </p:sp>
      <p:sp>
        <p:nvSpPr>
          <p:cNvPr id="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3538736" cy="63408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VE" sz="3200" dirty="0" smtClean="0"/>
              <a:t>Requerimiento Corporativo</a:t>
            </a:r>
            <a:endParaRPr lang="es-ES" sz="3200" dirty="0" smtClean="0"/>
          </a:p>
        </p:txBody>
      </p:sp>
      <p:pic>
        <p:nvPicPr>
          <p:cNvPr id="40" name="Picture 4" descr="http://www.freepik.es/foto-gratis/icono-de-informacion-4_210104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2204864"/>
            <a:ext cx="1178829" cy="1178829"/>
          </a:xfrm>
          <a:prstGeom prst="rect">
            <a:avLst/>
          </a:prstGeom>
          <a:noFill/>
        </p:spPr>
      </p:pic>
      <p:sp>
        <p:nvSpPr>
          <p:cNvPr id="41" name="Lock"/>
          <p:cNvSpPr>
            <a:spLocks noEditPoints="1" noChangeArrowheads="1"/>
          </p:cNvSpPr>
          <p:nvPr/>
        </p:nvSpPr>
        <p:spPr bwMode="auto">
          <a:xfrm>
            <a:off x="4932040" y="2922015"/>
            <a:ext cx="206091" cy="309795"/>
          </a:xfrm>
          <a:custGeom>
            <a:avLst/>
            <a:gdLst>
              <a:gd name="T0" fmla="*/ 30346399 w 21600"/>
              <a:gd name="T1" fmla="*/ 0 h 21600"/>
              <a:gd name="T2" fmla="*/ 60692798 w 21600"/>
              <a:gd name="T3" fmla="*/ 52717628 h 21600"/>
              <a:gd name="T4" fmla="*/ 30346399 w 21600"/>
              <a:gd name="T5" fmla="*/ 118540664 h 21600"/>
              <a:gd name="T6" fmla="*/ 0 w 21600"/>
              <a:gd name="T7" fmla="*/ 52717628 h 21600"/>
              <a:gd name="T8" fmla="*/ 0 60000 65536"/>
              <a:gd name="T9" fmla="*/ 0 60000 65536"/>
              <a:gd name="T10" fmla="*/ 0 60000 65536"/>
              <a:gd name="T11" fmla="*/ 0 60000 65536"/>
              <a:gd name="T12" fmla="*/ 744 w 21600"/>
              <a:gd name="T13" fmla="*/ 9904 h 21600"/>
              <a:gd name="T14" fmla="*/ 21134 w 21600"/>
              <a:gd name="T15" fmla="*/ 153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rgbClr val="C0C0C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80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 bwMode="auto">
          <a:xfrm>
            <a:off x="1763688" y="980728"/>
            <a:ext cx="5472608" cy="3672408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cxnSp>
        <p:nvCxnSpPr>
          <p:cNvPr id="5" name="4 Conector recto"/>
          <p:cNvCxnSpPr/>
          <p:nvPr/>
        </p:nvCxnSpPr>
        <p:spPr bwMode="auto">
          <a:xfrm rot="16200000" flipH="1">
            <a:off x="4535996" y="2744924"/>
            <a:ext cx="3024336" cy="72008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6 Conector recto"/>
          <p:cNvCxnSpPr/>
          <p:nvPr/>
        </p:nvCxnSpPr>
        <p:spPr bwMode="auto">
          <a:xfrm rot="16200000" flipH="1">
            <a:off x="1583669" y="2816932"/>
            <a:ext cx="3024336" cy="72008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7 CuadroTexto"/>
          <p:cNvSpPr txBox="1"/>
          <p:nvPr/>
        </p:nvSpPr>
        <p:spPr>
          <a:xfrm>
            <a:off x="2123728" y="249289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10%</a:t>
            </a: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228184" y="249289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10%</a:t>
            </a: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139952" y="227687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80%</a:t>
            </a:r>
            <a:endParaRPr lang="es-ES" sz="2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707904" y="275131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Uso Interno</a:t>
            </a:r>
            <a:endParaRPr lang="es-ES" sz="2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763688" y="2924944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dirty="0" smtClean="0"/>
              <a:t>Confidencial</a:t>
            </a:r>
            <a:endParaRPr lang="es-ES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156176" y="2924944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dirty="0" smtClean="0"/>
              <a:t>Pública</a:t>
            </a:r>
            <a:endParaRPr lang="es-ES" sz="16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95536" y="793651"/>
            <a:ext cx="4752528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s-VE" sz="2000" dirty="0" smtClean="0">
                <a:solidFill>
                  <a:srgbClr val="001C4D"/>
                </a:solidFill>
              </a:rPr>
              <a:t>Referencia Internacional</a:t>
            </a:r>
            <a:endParaRPr lang="es-ES" sz="2000" dirty="0">
              <a:solidFill>
                <a:srgbClr val="001C4D"/>
              </a:solidFill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719572" y="5445224"/>
            <a:ext cx="2376264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935596" y="565660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800" b="0" dirty="0" smtClean="0"/>
              <a:t>PUBLICA</a:t>
            </a:r>
            <a:endParaRPr lang="es-VE" sz="1800" b="0" dirty="0"/>
          </a:p>
        </p:txBody>
      </p:sp>
      <p:sp>
        <p:nvSpPr>
          <p:cNvPr id="17" name="16 Rectángulo"/>
          <p:cNvSpPr/>
          <p:nvPr/>
        </p:nvSpPr>
        <p:spPr bwMode="auto">
          <a:xfrm>
            <a:off x="3527884" y="5477656"/>
            <a:ext cx="2376264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84077" y="4746630"/>
            <a:ext cx="5490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600" i="1" dirty="0" smtClean="0"/>
              <a:t>Esquema Clasificación de la confidencialidad de la información</a:t>
            </a:r>
            <a:endParaRPr lang="es-VE" sz="1600" i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779912" y="568438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800" b="0" dirty="0" smtClean="0"/>
              <a:t>USO INTERNO</a:t>
            </a:r>
            <a:endParaRPr lang="es-VE" sz="1800" b="0" dirty="0"/>
          </a:p>
        </p:txBody>
      </p:sp>
      <p:sp>
        <p:nvSpPr>
          <p:cNvPr id="20" name="19 Rectángulo"/>
          <p:cNvSpPr/>
          <p:nvPr/>
        </p:nvSpPr>
        <p:spPr bwMode="auto">
          <a:xfrm>
            <a:off x="6516216" y="5445224"/>
            <a:ext cx="2376264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768244" y="56519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800" b="0" dirty="0" smtClean="0"/>
              <a:t>CONFIDENCIAL</a:t>
            </a:r>
            <a:endParaRPr lang="es-VE" sz="1800" b="0" dirty="0"/>
          </a:p>
        </p:txBody>
      </p:sp>
      <p:sp>
        <p:nvSpPr>
          <p:cNvPr id="22" name="21 Rectángulo"/>
          <p:cNvSpPr/>
          <p:nvPr/>
        </p:nvSpPr>
        <p:spPr bwMode="auto">
          <a:xfrm>
            <a:off x="467544" y="5085184"/>
            <a:ext cx="8568952" cy="151216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23" name="Picture 2" descr="https://encrypted-tbn2.gstatic.com/images?q=tbn:ANd9GcSSJExU7rb--aXrTSUeQzkIwlkYXfr-9_XwrwrnkkZGDrLCp8Q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933056"/>
            <a:ext cx="864096" cy="69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5122912" cy="63408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VE" sz="3200" dirty="0" smtClean="0"/>
              <a:t>Esquema de Clasificación</a:t>
            </a:r>
            <a:endParaRPr lang="es-ES" sz="3200" dirty="0" smtClean="0"/>
          </a:p>
        </p:txBody>
      </p:sp>
    </p:spTree>
    <p:extLst>
      <p:ext uri="{BB962C8B-B14F-4D97-AF65-F5344CB8AC3E}">
        <p14:creationId xmlns:p14="http://schemas.microsoft.com/office/powerpoint/2010/main" val="335531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o"/>
          <p:cNvGrpSpPr/>
          <p:nvPr/>
        </p:nvGrpSpPr>
        <p:grpSpPr>
          <a:xfrm>
            <a:off x="755576" y="2204864"/>
            <a:ext cx="7848872" cy="3352403"/>
            <a:chOff x="755576" y="2164829"/>
            <a:chExt cx="7848872" cy="3352403"/>
          </a:xfrm>
        </p:grpSpPr>
        <p:pic>
          <p:nvPicPr>
            <p:cNvPr id="3074" name="Picture 2" descr="Resultado de imagen para information classification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2164829"/>
              <a:ext cx="7848872" cy="3352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Pentágono"/>
            <p:cNvSpPr/>
            <p:nvPr/>
          </p:nvSpPr>
          <p:spPr bwMode="auto">
            <a:xfrm>
              <a:off x="827584" y="4221088"/>
              <a:ext cx="2448272" cy="1152128"/>
            </a:xfrm>
            <a:prstGeom prst="homePlat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5 Pentágono"/>
            <p:cNvSpPr/>
            <p:nvPr/>
          </p:nvSpPr>
          <p:spPr bwMode="auto">
            <a:xfrm>
              <a:off x="3491880" y="4221088"/>
              <a:ext cx="2376264" cy="1152128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" name="6 Pentágono"/>
            <p:cNvSpPr/>
            <p:nvPr/>
          </p:nvSpPr>
          <p:spPr bwMode="auto">
            <a:xfrm>
              <a:off x="6012160" y="4221088"/>
              <a:ext cx="2448272" cy="1152128"/>
            </a:xfrm>
            <a:prstGeom prst="homePlate">
              <a:avLst/>
            </a:prstGeom>
            <a:solidFill>
              <a:srgbClr val="7030A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1043608" y="4551511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ahnschrift Light" panose="020B0502040204020203" pitchFamily="34" charset="0"/>
                </a:rPr>
                <a:t>Identificar</a:t>
              </a:r>
              <a:endParaRPr lang="es-CO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hnschrift Light" panose="020B0502040204020203" pitchFamily="34" charset="0"/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3563888" y="4551511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ahnschrift Light" panose="020B0502040204020203" pitchFamily="34" charset="0"/>
                </a:rPr>
                <a:t>Clasificar</a:t>
              </a:r>
              <a:endParaRPr lang="es-CO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hnschrift Light" panose="020B0502040204020203" pitchFamily="34" charset="0"/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6228184" y="4551511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ahnschrift Light" panose="020B0502040204020203" pitchFamily="34" charset="0"/>
                </a:rPr>
                <a:t>Proteger</a:t>
              </a:r>
              <a:endParaRPr lang="es-CO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hnschrift Light" panose="020B0502040204020203" pitchFamily="34" charset="0"/>
              </a:endParaRPr>
            </a:p>
          </p:txBody>
        </p:sp>
      </p:grpSp>
      <p:sp>
        <p:nvSpPr>
          <p:cNvPr id="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7" y="188640"/>
            <a:ext cx="4176465" cy="5842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ES" sz="2800" dirty="0" smtClean="0"/>
              <a:t>Proceso de Clasificación de Información 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03848" y="1044600"/>
            <a:ext cx="2592288" cy="5842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ES" sz="2400" b="1" i="1" dirty="0" smtClean="0"/>
              <a:t>Metodología</a:t>
            </a:r>
          </a:p>
        </p:txBody>
      </p:sp>
      <p:sp>
        <p:nvSpPr>
          <p:cNvPr id="14" name="13 Flecha derecha"/>
          <p:cNvSpPr/>
          <p:nvPr/>
        </p:nvSpPr>
        <p:spPr>
          <a:xfrm>
            <a:off x="467544" y="1628800"/>
            <a:ext cx="748883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5" name="1 Marcador de texto"/>
          <p:cNvSpPr txBox="1">
            <a:spLocks/>
          </p:cNvSpPr>
          <p:nvPr/>
        </p:nvSpPr>
        <p:spPr>
          <a:xfrm>
            <a:off x="1907704" y="1628800"/>
            <a:ext cx="410445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V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dirty="0" smtClean="0">
                <a:solidFill>
                  <a:schemeClr val="bg1"/>
                </a:solidFill>
              </a:rPr>
              <a:t>Capacitación y concienciación</a:t>
            </a:r>
          </a:p>
        </p:txBody>
      </p:sp>
      <p:sp>
        <p:nvSpPr>
          <p:cNvPr id="16" name="15 Flecha izquierda y derecha"/>
          <p:cNvSpPr/>
          <p:nvPr/>
        </p:nvSpPr>
        <p:spPr>
          <a:xfrm>
            <a:off x="899592" y="5589240"/>
            <a:ext cx="7200800" cy="115212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7" name="1 Marcador de texto"/>
          <p:cNvSpPr txBox="1">
            <a:spLocks/>
          </p:cNvSpPr>
          <p:nvPr/>
        </p:nvSpPr>
        <p:spPr>
          <a:xfrm>
            <a:off x="1475656" y="5805264"/>
            <a:ext cx="604867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s-V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dirty="0" smtClean="0">
                <a:solidFill>
                  <a:schemeClr val="bg1"/>
                </a:solidFill>
              </a:rPr>
              <a:t>Registro y revisión continua de </a:t>
            </a:r>
          </a:p>
          <a:p>
            <a:r>
              <a:rPr lang="es-AR" sz="2000" dirty="0" smtClean="0">
                <a:solidFill>
                  <a:schemeClr val="bg1"/>
                </a:solidFill>
              </a:rPr>
              <a:t>la clasificación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6128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sultado de imagen para iso 31000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93096"/>
            <a:ext cx="2982292" cy="189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Resultado de imagen para risk assessments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0711"/>
            <a:ext cx="5112568" cy="31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83568" y="4952563"/>
            <a:ext cx="525658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0" lvl="1" eaLnBrk="1" hangingPunct="1"/>
            <a:r>
              <a:rPr lang="es-CO" sz="2800" dirty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Evaluación de </a:t>
            </a:r>
            <a:r>
              <a:rPr lang="es-CO" sz="280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riesgos: </a:t>
            </a:r>
            <a:endParaRPr lang="es-CO" sz="2800" dirty="0">
              <a:solidFill>
                <a:srgbClr val="008080"/>
              </a:solidFill>
              <a:latin typeface="+mj-lt"/>
              <a:ea typeface="+mj-ea"/>
              <a:cs typeface="+mj-cs"/>
            </a:endParaRPr>
          </a:p>
          <a:p>
            <a:pPr marL="1409700" lvl="1" indent="-457200" eaLnBrk="1" hangingPunct="1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Instalaciones </a:t>
            </a:r>
            <a:r>
              <a:rPr lang="es-CO" sz="2000" dirty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es-CO" sz="200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tecnología</a:t>
            </a:r>
          </a:p>
          <a:p>
            <a:pPr marL="1409700" lvl="1" indent="-457200" eaLnBrk="1" hangingPunct="1"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srgbClr val="008080"/>
                </a:solidFill>
                <a:latin typeface="+mj-lt"/>
                <a:ea typeface="+mj-ea"/>
                <a:cs typeface="+mj-cs"/>
              </a:rPr>
              <a:t>Infraestructura tecnológica</a:t>
            </a:r>
            <a:endParaRPr lang="es-CO" sz="2000" dirty="0">
              <a:solidFill>
                <a:srgbClr val="00808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33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130622"/>
            <a:ext cx="5122912" cy="171420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marL="495300" eaLnBrk="1" hangingPunct="1"/>
            <a:r>
              <a:rPr lang="es-CO" sz="3200" kern="0" dirty="0" smtClean="0"/>
              <a:t>EVALUACION DE RIESGOS</a:t>
            </a:r>
            <a:endParaRPr lang="es-CO" sz="3200" kern="0"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457200" y="5718770"/>
            <a:ext cx="2700300" cy="43929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1800" kern="0" dirty="0" smtClean="0"/>
              <a:t>Situación actual y su Nivel de riesgo asociado</a:t>
            </a:r>
            <a:endParaRPr lang="es-ES" sz="1800" kern="0" dirty="0" smtClean="0"/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5968370" y="2636912"/>
            <a:ext cx="2852102" cy="43929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8080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VE" sz="1600" kern="0" dirty="0" smtClean="0"/>
              <a:t>Situación deseada y Niveles de Riesgos Aceptables para la organización</a:t>
            </a:r>
          </a:p>
          <a:p>
            <a:pPr eaLnBrk="1" hangingPunct="1"/>
            <a:endParaRPr lang="es-ES" sz="1800" kern="0" dirty="0" smtClean="0"/>
          </a:p>
        </p:txBody>
      </p:sp>
      <p:pic>
        <p:nvPicPr>
          <p:cNvPr id="6153" name="Picture 9" descr="Resultado de imagen para mejora ico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150" y="2777807"/>
            <a:ext cx="2298865" cy="19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Resultado de imagen para reduccion de riesgo ico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29590"/>
            <a:ext cx="1207401" cy="120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sultado de imagen para iso 31000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45" y="1042011"/>
            <a:ext cx="2143505" cy="136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Resultado de imagen para tecnologia de la informacion ico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05430"/>
            <a:ext cx="1656184" cy="140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37112"/>
            <a:ext cx="1327111" cy="1632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15616" y="494116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Infraestructura Tecnológica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7460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332656"/>
            <a:ext cx="2592288" cy="5842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ES" sz="2400" b="1" i="1" dirty="0" smtClean="0"/>
              <a:t>Metodología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738664" cy="427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 descr="Resultado de imagen para iso 31000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495" y="4941168"/>
            <a:ext cx="2143505" cy="136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Resultado de imagen para riesgo ico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84" y="5229200"/>
            <a:ext cx="1450191" cy="145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1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8313" y="1773238"/>
            <a:ext cx="8280400" cy="178510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lnSpc>
                <a:spcPct val="150000"/>
              </a:lnSpc>
            </a:pPr>
            <a:r>
              <a:rPr lang="es-ES" sz="2400" dirty="0" smtClean="0">
                <a:solidFill>
                  <a:srgbClr val="001C4D"/>
                </a:solidFill>
              </a:rPr>
              <a:t>Gracias !!</a:t>
            </a:r>
            <a:endParaRPr lang="es-ES" sz="2400" dirty="0">
              <a:solidFill>
                <a:srgbClr val="001C4D"/>
              </a:solidFill>
            </a:endParaRPr>
          </a:p>
          <a:p>
            <a:pPr marL="457200" indent="-457200" algn="just">
              <a:buFontTx/>
              <a:buChar char="•"/>
            </a:pPr>
            <a:endParaRPr lang="es-ES" sz="2400" dirty="0"/>
          </a:p>
          <a:p>
            <a:pPr marL="457200" indent="-457200" algn="just">
              <a:buFontTx/>
              <a:buChar char="•"/>
            </a:pPr>
            <a:endParaRPr lang="es-ES" sz="2000" dirty="0"/>
          </a:p>
          <a:p>
            <a:pPr marL="457200" indent="-457200" algn="just">
              <a:spcBef>
                <a:spcPct val="50000"/>
              </a:spcBef>
              <a:buFontTx/>
              <a:buChar char="•"/>
            </a:pPr>
            <a:endParaRPr lang="en-US" sz="2000" dirty="0"/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47625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25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ón en blanco">
  <a:themeElements>
    <a:clrScheme name="Presentación en bl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ción en blan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Office\Plantillas\Presentación en blanco.pot</Template>
  <TotalTime>5616</TotalTime>
  <Words>348</Words>
  <Application>Microsoft Office PowerPoint</Application>
  <PresentationFormat>Presentación en pantalla (4:3)</PresentationFormat>
  <Paragraphs>99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Presentación en blanco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Requerimiento Corporativo</vt:lpstr>
      <vt:lpstr>Esquema de Clasificación</vt:lpstr>
      <vt:lpstr>Proceso de Clasificación de Información </vt:lpstr>
      <vt:lpstr>Presentación de PowerPoint</vt:lpstr>
      <vt:lpstr>Presentación de PowerPoint</vt:lpstr>
      <vt:lpstr>Metodología</vt:lpstr>
      <vt:lpstr>Presentación de PowerPoint</vt:lpstr>
    </vt:vector>
  </TitlesOfParts>
  <Company>INTESA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Intesa</dc:creator>
  <cp:lastModifiedBy>HP</cp:lastModifiedBy>
  <cp:revision>382</cp:revision>
  <cp:lastPrinted>2000-09-04T21:02:47Z</cp:lastPrinted>
  <dcterms:created xsi:type="dcterms:W3CDTF">2000-08-31T00:02:47Z</dcterms:created>
  <dcterms:modified xsi:type="dcterms:W3CDTF">2020-02-19T20:49:35Z</dcterms:modified>
</cp:coreProperties>
</file>